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0" r:id="rId2"/>
    <p:sldId id="261" r:id="rId3"/>
    <p:sldId id="259" r:id="rId4"/>
    <p:sldId id="262" r:id="rId5"/>
    <p:sldId id="263" r:id="rId6"/>
    <p:sldId id="264"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1974DF9-AD47-4691-BA21-BBFCE3637A9A}" type="slidenum">
              <a:rPr kumimoji="0" lang="en-US" smtClean="0"/>
              <a:pPr eaLnBrk="1" latinLnBrk="0" hangingPunct="1"/>
              <a:t>‹#›</a:t>
            </a:fld>
            <a:endParaRPr kumimoji="0"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0"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1974DF9-AD47-4691-BA21-BBFCE3637A9A}" type="slidenum">
              <a:rPr kumimoji="0" lang="en-US" smtClean="0"/>
              <a:pPr eaLnBrk="1" latinLnBrk="0" hangingPunct="1"/>
              <a:t>‹#›</a:t>
            </a:fld>
            <a:endParaRPr kumimoji="0"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smtClean="0">
                <a:solidFill>
                  <a:schemeClr val="tx1"/>
                </a:solidFill>
                <a:latin typeface="Times New Roman" pitchFamily="18" charset="0"/>
                <a:cs typeface="Times New Roman" pitchFamily="18" charset="0"/>
              </a:rPr>
              <a:t>Computer</a:t>
            </a:r>
            <a:endParaRPr lang="en-US" sz="4800" b="1" dirty="0">
              <a:solidFill>
                <a:schemeClr val="tx1"/>
              </a:solidFill>
              <a:latin typeface="Times New Roman" pitchFamily="18" charset="0"/>
              <a:cs typeface="Times New Roman" pitchFamily="18" charset="0"/>
            </a:endParaRP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11</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66556" y="7620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914400"/>
            <a:ext cx="1545752" cy="1518654"/>
          </a:xfrm>
          <a:prstGeom prst="rect">
            <a:avLst/>
          </a:prstGeom>
          <a:noFill/>
        </p:spPr>
      </p:pic>
    </p:spTree>
    <p:extLst>
      <p:ext uri="{BB962C8B-B14F-4D97-AF65-F5344CB8AC3E}">
        <p14:creationId xmlns:p14="http://schemas.microsoft.com/office/powerpoint/2010/main" val="300883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82025"/>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2403108801"/>
              </p:ext>
            </p:extLst>
          </p:nvPr>
        </p:nvGraphicFramePr>
        <p:xfrm>
          <a:off x="1143000" y="1752600"/>
          <a:ext cx="7315200" cy="182427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r>
                        <a:rPr lang="en-US" sz="1600" b="1" dirty="0" smtClean="0">
                          <a:solidFill>
                            <a:schemeClr val="tx1"/>
                          </a:solidFill>
                          <a:latin typeface="Times New Roman" pitchFamily="18" charset="0"/>
                          <a:cs typeface="Times New Roman" pitchFamily="18" charset="0"/>
                        </a:rPr>
                        <a:t>Internet and Intranet</a:t>
                      </a:r>
                      <a:endParaRPr lang="en-US" sz="1600" dirty="0">
                        <a:solidFill>
                          <a:schemeClr val="tx1"/>
                        </a:solidFill>
                        <a:latin typeface="Times New Roman" pitchFamily="18" charset="0"/>
                        <a:cs typeface="Times New Roman" pitchFamily="18" charset="0"/>
                      </a:endParaRPr>
                    </a:p>
                  </a:txBody>
                  <a:tcPr marL="57547" marR="57547" marT="0" marB="0" anchor="ctr"/>
                </a:tc>
                <a:tc>
                  <a:txBody>
                    <a:bodyPr/>
                    <a:lstStyle/>
                    <a:p>
                      <a:pPr marL="0" marR="0" algn="ctr" rtl="1">
                        <a:lnSpc>
                          <a:spcPct val="150000"/>
                        </a:lnSpc>
                        <a:spcBef>
                          <a:spcPts val="0"/>
                        </a:spcBef>
                        <a:spcAft>
                          <a:spcPts val="0"/>
                        </a:spcAft>
                      </a:pPr>
                      <a:r>
                        <a:rPr lang="en-US" sz="1600" b="1" dirty="0" smtClean="0">
                          <a:effectLst/>
                          <a:latin typeface="Times New Roman" pitchFamily="18" charset="0"/>
                          <a:cs typeface="Times New Roman" pitchFamily="18" charset="0"/>
                        </a:rPr>
                        <a:t>3</a:t>
                      </a:r>
                      <a:endParaRPr lang="en-US" sz="1050" b="1" dirty="0">
                        <a:effectLst/>
                        <a:latin typeface="Times New Roman" pitchFamily="18" charset="0"/>
                        <a:ea typeface="Calibri"/>
                        <a:cs typeface="Times New Roman" pitchFamily="18" charset="0"/>
                      </a:endParaRPr>
                    </a:p>
                  </a:txBody>
                  <a:tcPr marL="57547" marR="57547" marT="0" marB="0"/>
                </a:tc>
              </a:tr>
              <a:tr h="361230">
                <a:tc>
                  <a:txBody>
                    <a:bodyPr/>
                    <a:lstStyle/>
                    <a:p>
                      <a:pPr>
                        <a:lnSpc>
                          <a:spcPct val="150000"/>
                        </a:lnSpc>
                      </a:pPr>
                      <a:r>
                        <a:rPr lang="en-US" sz="1600" b="1" dirty="0" smtClean="0">
                          <a:latin typeface="Times New Roman" pitchFamily="18" charset="0"/>
                          <a:cs typeface="Times New Roman" pitchFamily="18" charset="0"/>
                        </a:rPr>
                        <a:t>Introduction</a:t>
                      </a:r>
                      <a:endParaRPr lang="en-US" sz="1600" dirty="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3</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algn="just">
                        <a:lnSpc>
                          <a:spcPct val="150000"/>
                        </a:lnSpc>
                      </a:pPr>
                      <a:r>
                        <a:rPr lang="en-US" sz="1600" b="1" dirty="0" smtClean="0">
                          <a:latin typeface="Times New Roman" pitchFamily="18" charset="0"/>
                          <a:cs typeface="Times New Roman" pitchFamily="18" charset="0"/>
                        </a:rPr>
                        <a:t>Internet</a:t>
                      </a:r>
                      <a:endParaRPr lang="en-US" sz="1600" dirty="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4</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algn="just">
                        <a:lnSpc>
                          <a:spcPct val="150000"/>
                        </a:lnSpc>
                      </a:pPr>
                      <a:r>
                        <a:rPr lang="en-US" sz="1600" b="1" kern="1200" dirty="0" smtClean="0">
                          <a:solidFill>
                            <a:schemeClr val="tx1"/>
                          </a:solidFill>
                          <a:latin typeface="Times New Roman" pitchFamily="18" charset="0"/>
                          <a:ea typeface="+mn-ea"/>
                          <a:cs typeface="Times New Roman" pitchFamily="18" charset="0"/>
                        </a:rPr>
                        <a:t>Advantages of Internet</a:t>
                      </a:r>
                      <a:endParaRPr lang="en-US" sz="1600" b="1" kern="1200" dirty="0">
                        <a:solidFill>
                          <a:schemeClr val="tx1"/>
                        </a:solidFill>
                        <a:latin typeface="Times New Roman" pitchFamily="18" charset="0"/>
                        <a:ea typeface="+mn-ea"/>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6</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349679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762000"/>
            <a:ext cx="3478837"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Internet and Intranet</a:t>
            </a:r>
            <a:endParaRPr lang="en-US" sz="2800" dirty="0">
              <a:solidFill>
                <a:srgbClr val="FF0000"/>
              </a:solidFill>
              <a:latin typeface="Times New Roman" pitchFamily="18" charset="0"/>
              <a:cs typeface="Times New Roman"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423356" y="1600200"/>
            <a:ext cx="2750820" cy="1660525"/>
          </a:xfrm>
          <a:prstGeom prst="rect">
            <a:avLst/>
          </a:prstGeom>
          <a:noFill/>
          <a:ln>
            <a:noFill/>
          </a:ln>
        </p:spPr>
      </p:pic>
      <p:sp>
        <p:nvSpPr>
          <p:cNvPr id="4" name="Rectangle 3"/>
          <p:cNvSpPr/>
          <p:nvPr/>
        </p:nvSpPr>
        <p:spPr>
          <a:xfrm>
            <a:off x="609600" y="4167664"/>
            <a:ext cx="8153400" cy="1289071"/>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1.6 Introduction </a:t>
            </a:r>
            <a:endParaRPr lang="en-US" dirty="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In this chapter, we will see what is Internet and Intranet, as well as discussed the similarities and differences between the two.</a:t>
            </a:r>
          </a:p>
        </p:txBody>
      </p:sp>
    </p:spTree>
    <p:extLst>
      <p:ext uri="{BB962C8B-B14F-4D97-AF65-F5344CB8AC3E}">
        <p14:creationId xmlns:p14="http://schemas.microsoft.com/office/powerpoint/2010/main" val="327746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07841"/>
            <a:ext cx="8229600" cy="4385816"/>
          </a:xfrm>
          <a:prstGeom prst="rect">
            <a:avLst/>
          </a:prstGeom>
        </p:spPr>
        <p:txBody>
          <a:bodyPr wrap="square">
            <a:spAutoFit/>
          </a:bodyPr>
          <a:lstStyle/>
          <a:p>
            <a:pPr algn="just">
              <a:lnSpc>
                <a:spcPct val="150000"/>
              </a:lnSpc>
            </a:pPr>
            <a:r>
              <a:rPr lang="en-US" sz="2400" b="1" dirty="0">
                <a:latin typeface="Times New Roman" pitchFamily="18" charset="0"/>
                <a:cs typeface="Times New Roman" pitchFamily="18" charset="0"/>
              </a:rPr>
              <a:t>Internet</a:t>
            </a:r>
            <a:endParaRPr lang="en-US" sz="2400" dirty="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It is a worldwide/global system of interconnected computer networks. It uses the standard Internet Protocol (TCP/IP). Every computer in Internet is identified by a unique IP address. The IP Address is a unique set of numbers (such as 110.22.33.114) which identifies a computer’s location.</a:t>
            </a:r>
          </a:p>
          <a:p>
            <a:pPr algn="just">
              <a:lnSpc>
                <a:spcPct val="150000"/>
              </a:lnSpc>
            </a:pPr>
            <a:r>
              <a:rPr lang="en-US" dirty="0">
                <a:latin typeface="Times New Roman" pitchFamily="18" charset="0"/>
                <a:cs typeface="Times New Roman" pitchFamily="18" charset="0"/>
              </a:rPr>
              <a:t>A special computer DNS (Domain Name Server) is used to provide a name to the </a:t>
            </a:r>
            <a:r>
              <a:rPr lang="en-US" dirty="0" smtClean="0">
                <a:latin typeface="Times New Roman" pitchFamily="18" charset="0"/>
                <a:cs typeface="Times New Roman" pitchFamily="18" charset="0"/>
              </a:rPr>
              <a:t>IP Address </a:t>
            </a:r>
            <a:r>
              <a:rPr lang="en-US" dirty="0">
                <a:latin typeface="Times New Roman" pitchFamily="18" charset="0"/>
                <a:cs typeface="Times New Roman" pitchFamily="18" charset="0"/>
              </a:rPr>
              <a:t>so that the user can locate a computer with a name. For example, a DNS server will resolve a name http://www.tutorialspoint.com to a particular IP address to uniquely identify the computer on which this website is hosted</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Internet is accessible to every user all over the world.</a:t>
            </a:r>
          </a:p>
        </p:txBody>
      </p:sp>
    </p:spTree>
    <p:extLst>
      <p:ext uri="{BB962C8B-B14F-4D97-AF65-F5344CB8AC3E}">
        <p14:creationId xmlns:p14="http://schemas.microsoft.com/office/powerpoint/2010/main" val="158400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05342"/>
            <a:ext cx="8153400" cy="2951064"/>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In the present age of information Technology, the use of the Internet is becoming quite popular for accessing information on any topic of your interest. It also provides tremendous opportunities to students, researchers and professionals for getting information on matters related to academic and professional topics and a lot more. In the present world, most of the people who have computers around themselves use the Internet to access information from the World Wide Web, exchange messages &amp; documents and e-services.</a:t>
            </a:r>
          </a:p>
        </p:txBody>
      </p:sp>
    </p:spTree>
    <p:extLst>
      <p:ext uri="{BB962C8B-B14F-4D97-AF65-F5344CB8AC3E}">
        <p14:creationId xmlns:p14="http://schemas.microsoft.com/office/powerpoint/2010/main" val="349656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59340"/>
            <a:ext cx="8305800" cy="2120068"/>
          </a:xfrm>
          <a:prstGeom prst="rect">
            <a:avLst/>
          </a:prstGeom>
        </p:spPr>
        <p:txBody>
          <a:bodyPr wrap="square">
            <a:spAutoFit/>
          </a:bodyPr>
          <a:lstStyle/>
          <a:p>
            <a:pPr lvl="0">
              <a:lnSpc>
                <a:spcPct val="150000"/>
              </a:lnSpc>
            </a:pPr>
            <a:r>
              <a:rPr lang="en-US" dirty="0" smtClean="0">
                <a:latin typeface="Times New Roman" pitchFamily="18" charset="0"/>
                <a:cs typeface="Times New Roman" pitchFamily="18" charset="0"/>
              </a:rPr>
              <a:t>E-mail</a:t>
            </a:r>
            <a:r>
              <a:rPr lang="en-US" dirty="0">
                <a:latin typeface="Times New Roman" pitchFamily="18" charset="0"/>
                <a:cs typeface="Times New Roman" pitchFamily="18" charset="0"/>
              </a:rPr>
              <a:t>: Email is now an essential communication tool in business. With E-mail you can send and receive instant electronic messages, which works like writing letters. Your messages are delivered instantly to people anywhere in the world, unlike traditional mail that takes a lot of time. Email is free, fast and very cheap when compared to telephone, fax and postal services.</a:t>
            </a:r>
          </a:p>
        </p:txBody>
      </p:sp>
      <p:sp>
        <p:nvSpPr>
          <p:cNvPr id="3" name="Rectangle 2"/>
          <p:cNvSpPr/>
          <p:nvPr/>
        </p:nvSpPr>
        <p:spPr>
          <a:xfrm>
            <a:off x="468489" y="685800"/>
            <a:ext cx="3315331" cy="646331"/>
          </a:xfrm>
          <a:prstGeom prst="rect">
            <a:avLst/>
          </a:prstGeom>
        </p:spPr>
        <p:txBody>
          <a:bodyPr wrap="none">
            <a:spAutoFit/>
          </a:bodyPr>
          <a:lstStyle/>
          <a:p>
            <a:pPr>
              <a:lnSpc>
                <a:spcPct val="150000"/>
              </a:lnSpc>
            </a:pPr>
            <a:r>
              <a:rPr lang="en-US" sz="2400" b="1" dirty="0">
                <a:solidFill>
                  <a:srgbClr val="FF0000"/>
                </a:solidFill>
                <a:latin typeface="Times New Roman" pitchFamily="18" charset="0"/>
                <a:cs typeface="Times New Roman" pitchFamily="18" charset="0"/>
              </a:rPr>
              <a:t>Advantages of Internet: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9410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12966"/>
            <a:ext cx="7924800" cy="2951064"/>
          </a:xfrm>
          <a:prstGeom prst="rect">
            <a:avLst/>
          </a:prstGeom>
        </p:spPr>
        <p:txBody>
          <a:bodyPr wrap="square">
            <a:spAutoFit/>
          </a:bodyPr>
          <a:lstStyle/>
          <a:p>
            <a:pPr lvl="0" algn="just">
              <a:lnSpc>
                <a:spcPct val="150000"/>
              </a:lnSpc>
            </a:pPr>
            <a:r>
              <a:rPr lang="en-US" dirty="0">
                <a:latin typeface="Times New Roman" pitchFamily="18" charset="0"/>
                <a:cs typeface="Times New Roman" pitchFamily="18" charset="0"/>
              </a:rPr>
              <a:t>24 hours a day - 7 days a week: Internet is available, 24x7 days of usage.</a:t>
            </a:r>
          </a:p>
          <a:p>
            <a:pPr lvl="0" algn="just">
              <a:lnSpc>
                <a:spcPct val="150000"/>
              </a:lnSpc>
            </a:pPr>
            <a:r>
              <a:rPr lang="en-US" dirty="0">
                <a:latin typeface="Times New Roman" pitchFamily="18" charset="0"/>
                <a:cs typeface="Times New Roman" pitchFamily="18" charset="0"/>
              </a:rPr>
              <a:t>Information: Information is probably the biggest advantage internet is offering. There has been a huge amount of information available on the internet for just about every subject, ranging from government law and services, trade fairs and conferences, market information, new ideas and technical support. You can almost find any type of data on almost any kind of subject that you are looking for by using search engines like </a:t>
            </a:r>
            <a:r>
              <a:rPr lang="en-US" dirty="0" err="1">
                <a:latin typeface="Times New Roman" pitchFamily="18" charset="0"/>
                <a:cs typeface="Times New Roman" pitchFamily="18" charset="0"/>
              </a:rPr>
              <a:t>google</a:t>
            </a:r>
            <a:r>
              <a:rPr lang="en-US" dirty="0">
                <a:latin typeface="Times New Roman" pitchFamily="18" charset="0"/>
                <a:cs typeface="Times New Roman" pitchFamily="18" charset="0"/>
              </a:rPr>
              <a:t>, yahoo, msn, etc.</a:t>
            </a:r>
          </a:p>
        </p:txBody>
      </p:sp>
    </p:spTree>
    <p:extLst>
      <p:ext uri="{BB962C8B-B14F-4D97-AF65-F5344CB8AC3E}">
        <p14:creationId xmlns:p14="http://schemas.microsoft.com/office/powerpoint/2010/main" val="24265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720840"/>
            <a:ext cx="7772400" cy="2535566"/>
          </a:xfrm>
          <a:prstGeom prst="rect">
            <a:avLst/>
          </a:prstGeom>
        </p:spPr>
        <p:txBody>
          <a:bodyPr wrap="square">
            <a:spAutoFit/>
          </a:bodyPr>
          <a:lstStyle/>
          <a:p>
            <a:pPr lvl="0" algn="just">
              <a:lnSpc>
                <a:spcPct val="150000"/>
              </a:lnSpc>
            </a:pPr>
            <a:r>
              <a:rPr lang="en-US" dirty="0">
                <a:latin typeface="Times New Roman" pitchFamily="18" charset="0"/>
                <a:cs typeface="Times New Roman" pitchFamily="18" charset="0"/>
              </a:rPr>
              <a:t>Online Chat: You can access many ‘chat rooms’ on the web that can be used to meet new people, make new friends, as well as to stay in touch with old friends. You can chat in MSN and yahoo websites. </a:t>
            </a:r>
          </a:p>
          <a:p>
            <a:pPr lvl="0" algn="just">
              <a:lnSpc>
                <a:spcPct val="150000"/>
              </a:lnSpc>
            </a:pPr>
            <a:r>
              <a:rPr lang="en-US" dirty="0">
                <a:latin typeface="Times New Roman" pitchFamily="18" charset="0"/>
                <a:cs typeface="Times New Roman" pitchFamily="18" charset="0"/>
              </a:rPr>
              <a:t>Services: Many services are provided on the internet like net banking, job searching, purchasing tickets, hotel reservations, guidance services on array of topics engulfing every aspect of life. </a:t>
            </a:r>
          </a:p>
        </p:txBody>
      </p:sp>
    </p:spTree>
    <p:extLst>
      <p:ext uri="{BB962C8B-B14F-4D97-AF65-F5344CB8AC3E}">
        <p14:creationId xmlns:p14="http://schemas.microsoft.com/office/powerpoint/2010/main" val="1871573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546</TotalTime>
  <Words>529</Words>
  <Application>Microsoft Office PowerPoint</Application>
  <PresentationFormat>On-screen Show (4:3)</PresentationFormat>
  <Paragraphs>28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10</cp:revision>
  <dcterms:created xsi:type="dcterms:W3CDTF">2018-11-16T15:07:23Z</dcterms:created>
  <dcterms:modified xsi:type="dcterms:W3CDTF">2018-11-24T12:24:31Z</dcterms:modified>
</cp:coreProperties>
</file>